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5"/>
    <p:sldMasterId id="2147483660" r:id="rId6"/>
  </p:sldMasterIdLst>
  <p:notesMasterIdLst>
    <p:notesMasterId r:id="rId27"/>
  </p:notesMasterIdLst>
  <p:handoutMasterIdLst>
    <p:handoutMasterId r:id="rId28"/>
  </p:handoutMasterIdLst>
  <p:sldIdLst>
    <p:sldId id="256" r:id="rId7"/>
    <p:sldId id="264" r:id="rId8"/>
    <p:sldId id="262" r:id="rId9"/>
    <p:sldId id="266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65" r:id="rId21"/>
    <p:sldId id="257" r:id="rId22"/>
    <p:sldId id="259" r:id="rId23"/>
    <p:sldId id="260" r:id="rId24"/>
    <p:sldId id="263" r:id="rId25"/>
    <p:sldId id="261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EDB"/>
    <a:srgbClr val="F3901D"/>
    <a:srgbClr val="006892"/>
    <a:srgbClr val="00B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1722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5" d="100"/>
          <a:sy n="105" d="100"/>
        </p:scale>
        <p:origin x="-325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0E74B-1F4A-4B77-BBF3-68B0D29FA1C9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73171-F2CF-4CD8-81F7-8D1F85C4F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4A53B-4F0D-4715-9A43-7F4869E1A962}" type="datetimeFigureOut">
              <a:rPr lang="en-US" smtClean="0"/>
              <a:t>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D41D82-95AA-494E-9CE1-62CDE5A45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9511" y="6448251"/>
            <a:ext cx="504056" cy="365125"/>
          </a:xfrm>
          <a:prstGeom prst="rect">
            <a:avLst/>
          </a:prstGeom>
          <a:noFill/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9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4148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72400" y="6448251"/>
            <a:ext cx="720080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5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83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24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23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800600"/>
            <a:ext cx="8424936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3528" y="5367338"/>
            <a:ext cx="8424936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38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8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448" y="6448251"/>
            <a:ext cx="504056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  <a:latin typeface="Lato" pitchFamily="34" charset="0"/>
              </a:defRPr>
            </a:lvl1pPr>
          </a:lstStyle>
          <a:p>
            <a:fld id="{EA3C26B9-3D3F-4A24-BC23-BC70DDDBE7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89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alphaModFix amt="59000"/>
            <a:lum/>
          </a:blip>
          <a:srcRect/>
          <a:stretch>
            <a:fillRect t="-11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68760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728" y="2276872"/>
            <a:ext cx="8229600" cy="3989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79512" y="6381328"/>
            <a:ext cx="87849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674899" y="6408189"/>
            <a:ext cx="3960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0" dirty="0" err="1">
                <a:solidFill>
                  <a:srgbClr val="00AEDB"/>
                </a:solidFill>
                <a:latin typeface="BeforeBreakfast Medium" pitchFamily="50" charset="0"/>
              </a:rPr>
              <a:t>Serverless</a:t>
            </a:r>
            <a:r>
              <a:rPr lang="en-US" sz="1200" b="0" dirty="0">
                <a:solidFill>
                  <a:srgbClr val="00AEDB"/>
                </a:solidFill>
                <a:latin typeface="BeforeBreakfast Medium" pitchFamily="50" charset="0"/>
              </a:rPr>
              <a:t> Deployments – Mike Rosack</a:t>
            </a:r>
          </a:p>
        </p:txBody>
      </p:sp>
      <p:pic>
        <p:nvPicPr>
          <p:cNvPr id="17" name="Picture 4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7" y="6478332"/>
            <a:ext cx="279722" cy="27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539" y="64552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  <a:latin typeface="BeforeBreakfast Medium" pitchFamily="50" charset="0"/>
              </a:defRPr>
            </a:lvl1pPr>
          </a:lstStyle>
          <a:p>
            <a:fld id="{2E7AE13B-FD31-4CAF-8633-07475FBDA4A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6"/>
          <a:stretch/>
        </p:blipFill>
        <p:spPr bwMode="auto">
          <a:xfrm rot="5400000">
            <a:off x="7623423" y="-675161"/>
            <a:ext cx="848051" cy="21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E:\!omni\u logo\omni tech talk logo.pn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958" y="113146"/>
            <a:ext cx="1924717" cy="579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rgbClr val="F3901D"/>
          </a:solidFill>
          <a:latin typeface="Bebas Neue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5"/>
        </a:buBlip>
        <a:defRPr sz="32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Tx/>
        <a:buBlip>
          <a:blip r:embed="rId15"/>
        </a:buBlip>
        <a:defRPr sz="28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Tx/>
        <a:buBlip>
          <a:blip r:embed="rId15"/>
        </a:buBlip>
        <a:defRPr sz="2000" kern="1200">
          <a:solidFill>
            <a:schemeClr val="tx1">
              <a:lumMod val="65000"/>
              <a:lumOff val="35000"/>
            </a:schemeClr>
          </a:solidFill>
          <a:latin typeface="Lato Light" pitchFamily="34" charset="0"/>
          <a:ea typeface="Open Sans Light" pitchFamily="34" charset="0"/>
          <a:cs typeface="Open Sans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91081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309320"/>
            <a:ext cx="9180512" cy="548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dirty="0" err="1">
                <a:latin typeface="Bebas Neue" pitchFamily="34" charset="0"/>
              </a:rPr>
              <a:t>adsDDDDD</a:t>
            </a:r>
            <a:endParaRPr lang="en-US" sz="3200" dirty="0">
              <a:latin typeface="Bebas Neue" pitchFamily="34" charset="0"/>
            </a:endParaRPr>
          </a:p>
        </p:txBody>
      </p:sp>
      <p:pic>
        <p:nvPicPr>
          <p:cNvPr id="6" name="Picture 2" descr="E:\!omni\ppt\Business Infographic creative design 112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7435"/>
            <a:ext cx="5904656" cy="60899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8653" y="4869160"/>
            <a:ext cx="9180512" cy="69269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200">
              <a:latin typeface="Bebas Neue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6856" y="4811142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r>
              <a:rPr lang="en-US" dirty="0" err="1"/>
              <a:t>Serverless</a:t>
            </a:r>
            <a:r>
              <a:rPr lang="en-US" dirty="0"/>
              <a:t> App Deployments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734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Pricing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Queue/SNS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155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Downsides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Lots of requests (more of an API gateway issue)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 out of the box way to do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Websockets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60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Framework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564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21978" y="292494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DEMO: Azure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537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AWS vs Azure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Lambda is Pure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 has hybrid model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89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030" y="2391881"/>
            <a:ext cx="3318600" cy="342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5975" y="961564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F3901D"/>
                </a:solidFill>
                <a:latin typeface="Bebas Neue" pitchFamily="34" charset="0"/>
              </a:rPr>
              <a:t>CLICK TO ADD TITLE</a:t>
            </a:r>
            <a:endParaRPr lang="en-US" sz="48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Click to add subtitle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5400600" cy="24622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Lorem ipsum dolor sit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amet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consectetur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adipiscing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do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eiusmod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tempor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incididunt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labore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magna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aliqua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enim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ad minim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veniam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nostrud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exercitation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ullamco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laboris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nisi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aliquip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ex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commodo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consequat</a:t>
            </a:r>
            <a:r>
              <a:rPr lang="hr-HR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hr-HR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uis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aute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irure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dolor in reprehenderit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voluptate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velit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esse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cillum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eu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fugiat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nulla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pariatur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hr-HR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xcepteur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sint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occaecat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cupidatat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non proident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sunt in culpa qui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officia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deserunt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mollit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anim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id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est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laborum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21313420">
            <a:off x="6408527" y="2898808"/>
            <a:ext cx="21339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>
                <a:solidFill>
                  <a:srgbClr val="00AEDB"/>
                </a:solidFill>
                <a:latin typeface="Segoe Script" pitchFamily="34" charset="0"/>
              </a:rPr>
              <a:t>Some note here:</a:t>
            </a:r>
          </a:p>
          <a:p>
            <a:pPr marL="285750" indent="-285750">
              <a:buFontTx/>
              <a:buChar char="-"/>
            </a:pPr>
            <a:r>
              <a:rPr lang="hr-HR">
                <a:solidFill>
                  <a:srgbClr val="00AEDB"/>
                </a:solidFill>
                <a:latin typeface="Segoe Script" pitchFamily="34" charset="0"/>
              </a:rPr>
              <a:t>Line1</a:t>
            </a:r>
          </a:p>
          <a:p>
            <a:pPr marL="285750" indent="-285750">
              <a:buFontTx/>
              <a:buChar char="-"/>
            </a:pPr>
            <a:r>
              <a:rPr lang="hr-HR">
                <a:solidFill>
                  <a:srgbClr val="00AEDB"/>
                </a:solidFill>
                <a:latin typeface="Segoe Script" pitchFamily="34" charset="0"/>
              </a:rPr>
              <a:t>Line 2</a:t>
            </a:r>
          </a:p>
          <a:p>
            <a:pPr marL="285750" indent="-285750">
              <a:buFontTx/>
              <a:buChar char="-"/>
            </a:pPr>
            <a:r>
              <a:rPr lang="hr-HR">
                <a:solidFill>
                  <a:srgbClr val="00AEDB"/>
                </a:solidFill>
                <a:latin typeface="Segoe Script" pitchFamily="34" charset="0"/>
              </a:rPr>
              <a:t>Line 3</a:t>
            </a:r>
          </a:p>
          <a:p>
            <a:pPr marL="285750" indent="-285750">
              <a:buFontTx/>
              <a:buChar char="-"/>
            </a:pPr>
            <a:r>
              <a:rPr lang="hr-HR">
                <a:solidFill>
                  <a:srgbClr val="00AEDB"/>
                </a:solidFill>
                <a:latin typeface="Segoe Script" pitchFamily="34" charset="0"/>
              </a:rPr>
              <a:t>Line 4</a:t>
            </a:r>
            <a:endParaRPr lang="en-US">
              <a:solidFill>
                <a:srgbClr val="00AEDB"/>
              </a:solidFill>
              <a:latin typeface="Segoe Scrip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10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5" y="908720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F3901D"/>
                </a:solidFill>
                <a:latin typeface="Bebas Neue" pitchFamily="34" charset="0"/>
              </a:rPr>
              <a:t>CLICK TO ADD TITLE</a:t>
            </a:r>
            <a:endParaRPr lang="en-US" sz="48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55679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Click to add subtitle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528" y="2551544"/>
            <a:ext cx="3960440" cy="24622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Lorem ipsum dolor sit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amet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consectetur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adipiscing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do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eiusmod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tempor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incididunt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labore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magna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aliqua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enim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ad minim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veniam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nostrud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exercitation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ullamco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laboris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nisi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aliquip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ex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commodo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consequat.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Duis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aute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irure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dolor in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reprehenderit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voluptate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velit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esse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cillum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eu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fugiat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nulla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pariatur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Excepteur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sint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occaecat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cupidatat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non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proident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in culpa qui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officia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deserunt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mollit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anim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id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est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laborum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568" y="1067287"/>
            <a:ext cx="4225375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1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5776" y="908720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rgbClr val="F3901D"/>
                </a:solidFill>
                <a:latin typeface="Bebas Neue" pitchFamily="34" charset="0"/>
              </a:rPr>
              <a:t>Comparison tables</a:t>
            </a:r>
            <a:endParaRPr lang="en-US" sz="48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925" y="1537628"/>
            <a:ext cx="2700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Click to add subtitle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5589240"/>
            <a:ext cx="8568952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Lorem ipsum dolor sit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amet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consectetur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adipiscing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elit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sed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do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eiusmod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tempor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incididunt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labore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et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magna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aliqua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.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enim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ad minim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veniam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,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quis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nostrud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exercitation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ullamco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laboris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nisi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aliquip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ex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ea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commodo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 Light" pitchFamily="34" charset="0"/>
                <a:ea typeface="Raleway" pitchFamily="2" charset="0"/>
              </a:rPr>
              <a:t> consequat.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 Light" pitchFamily="34" charset="0"/>
              <a:ea typeface="Raleway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87" y="2129806"/>
            <a:ext cx="2688565" cy="32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15" y="2132856"/>
            <a:ext cx="2688565" cy="32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2688565" cy="3207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29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33572"/>
            <a:ext cx="9144000" cy="595228"/>
          </a:xfrm>
          <a:prstGeom prst="rect">
            <a:avLst/>
          </a:prstGeom>
          <a:solidFill>
            <a:srgbClr val="F39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99792" y="941819"/>
            <a:ext cx="37444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chemeClr val="bg1"/>
                </a:solidFill>
                <a:latin typeface="Bebas Neue" pitchFamily="34" charset="0"/>
              </a:rPr>
              <a:t>CLICK TO ADD TITLE</a:t>
            </a:r>
            <a:endParaRPr lang="en-US" sz="4800">
              <a:solidFill>
                <a:schemeClr val="bg1"/>
              </a:solidFill>
              <a:latin typeface="Bebas Neue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9925" y="1556792"/>
            <a:ext cx="2700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Click to add subtitle</a:t>
            </a:r>
            <a:endParaRPr lang="en-US" sz="2800">
              <a:solidFill>
                <a:schemeClr val="tx1">
                  <a:lumMod val="65000"/>
                  <a:lumOff val="35000"/>
                </a:schemeClr>
              </a:solidFill>
              <a:latin typeface="Bebas Neue" pitchFamily="34" charset="0"/>
              <a:ea typeface="Raleway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425477"/>
            <a:ext cx="4284476" cy="224676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 enim ad minim veniam, quis nostrud exercitation ullamco laboris nisi ut aliquip ex ea commodo consequat</a:t>
            </a:r>
            <a:r>
              <a:rPr lang="hr-HR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:</a:t>
            </a:r>
          </a:p>
          <a:p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AEDB"/>
              </a:buClr>
              <a:buBlip>
                <a:blip r:embed="rId2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consectetur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adipiscing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elit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AEDB"/>
              </a:buClr>
              <a:buBlip>
                <a:blip r:embed="rId2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sed do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eiusmod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tempor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incididunt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ut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labore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AEDB"/>
              </a:buClr>
              <a:buBlip>
                <a:blip r:embed="rId2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 </a:t>
            </a:r>
            <a:r>
              <a:rPr lang="en-U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dolore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magna aliqua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Clr>
                <a:srgbClr val="00AEDB"/>
              </a:buClr>
              <a:buBlip>
                <a:blip r:embed="rId2"/>
              </a:buBlip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consectetur adipiscing elit</a:t>
            </a:r>
            <a:endParaRPr lang="hr-HR" sz="140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396044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49998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6512" y="982663"/>
            <a:ext cx="9180512" cy="576064"/>
          </a:xfrm>
          <a:prstGeom prst="rect">
            <a:avLst/>
          </a:prstGeom>
          <a:solidFill>
            <a:srgbClr val="F390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908720"/>
            <a:ext cx="4896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>
                <a:solidFill>
                  <a:schemeClr val="bg1"/>
                </a:solidFill>
                <a:latin typeface="Bebas Neue" pitchFamily="34" charset="0"/>
              </a:rPr>
              <a:t>Graphics for inserting</a:t>
            </a:r>
            <a:endParaRPr lang="en-US" sz="4800">
              <a:solidFill>
                <a:schemeClr val="bg1"/>
              </a:solidFill>
              <a:latin typeface="Bebas Neue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0" y="2487132"/>
            <a:ext cx="1080120" cy="95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23728" y="3461345"/>
            <a:ext cx="523084" cy="12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943" y="2725621"/>
            <a:ext cx="924658" cy="1041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636912"/>
            <a:ext cx="10096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856112"/>
            <a:ext cx="12858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31" y="4858852"/>
            <a:ext cx="962737" cy="98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6" y="4723284"/>
            <a:ext cx="1208258" cy="1128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875287"/>
            <a:ext cx="810245" cy="74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4448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4"/>
          <a:stretch/>
        </p:blipFill>
        <p:spPr bwMode="auto">
          <a:xfrm>
            <a:off x="4788024" y="3444298"/>
            <a:ext cx="4251745" cy="286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396960" y="1034706"/>
            <a:ext cx="8229600" cy="85010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F3901D"/>
                </a:solidFill>
                <a:latin typeface="Bebas Neue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</a:t>
            </a:r>
            <a:r>
              <a:rPr lang="hr-HR" dirty="0"/>
              <a:t>genda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8196" y="1898802"/>
            <a:ext cx="8568952" cy="17851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The Journey to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What does “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” mean?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DEMO: AWS Lambda &amp;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</a:t>
            </a:r>
          </a:p>
          <a:p>
            <a:pPr marL="285750" indent="-285750">
              <a:lnSpc>
                <a:spcPct val="150000"/>
              </a:lnSpc>
              <a:buBlip>
                <a:blip r:embed="rId3"/>
              </a:buBlip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DEMO: Azure Cloud Functions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71938"/>
            <a:ext cx="3672408" cy="2154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57" b="13967"/>
          <a:stretch/>
        </p:blipFill>
        <p:spPr>
          <a:xfrm>
            <a:off x="251520" y="4203137"/>
            <a:ext cx="8640960" cy="232220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16970" y="2337306"/>
            <a:ext cx="374441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6600">
                <a:solidFill>
                  <a:srgbClr val="F3901D"/>
                </a:solidFill>
                <a:latin typeface="Bebas Neue" pitchFamily="34" charset="0"/>
              </a:rPr>
              <a:t>Thank you!</a:t>
            </a:r>
            <a:endParaRPr lang="en-US" sz="660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381328"/>
            <a:ext cx="9144000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333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1: Buy a bunch of VMs (IaaS)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828092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EC2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Only need to pay for hardware when you’re using it, save money during slow seasons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Able to have servers distributed across different regions for fault tolerance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BUT…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have to manage the VMs yourself and keep them patched, that’s a real pain!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need to figure out how and when to scale them up and down!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23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7920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2: Deploy to Sandboxes (PaaS)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Services: AWS Elastic Beanstalk, Azure Cloud Services/Web Apps/App Service, Heroku,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Don’t have to worry about patches/updates any more, the cloud provider takes care of that!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 still need to configure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autoscaling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groups and plan how to accommodate traffic bursts and lulls.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Spinning up a new instance isn’t instantaneous, so you need some spare capacity.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27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The Journey to 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endParaRPr lang="en-US" sz="4800" dirty="0">
              <a:solidFill>
                <a:srgbClr val="F3901D"/>
              </a:solidFill>
              <a:latin typeface="Bebas Neue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1609636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itchFamily="34" charset="0"/>
                <a:ea typeface="Raleway" pitchFamily="2" charset="0"/>
              </a:rPr>
              <a:t>Chapter 3: SPA Front Ends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9236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IT WAS GOOD:</a:t>
            </a:r>
            <a:endParaRPr lang="hr-HR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Your SPA front end can just be deployed statically somewhere (S3/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Cloudfront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) – no need to worry about how it’ll scale (other than cost).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BUT: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You’ve still got that pesky PaaS backend – it’s OK, but…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23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What If?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0618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We could just deploy our code somewhere, like we do with PaaS sandboxes…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But those sandboxes could be spun up and down automatically,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on demand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, for any usage scenario?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7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New York Comic Con nycc mind blown neil degrasse tys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0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7571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Serverless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 Computing (</a:t>
            </a:r>
            <a:r>
              <a:rPr lang="en-US" sz="4800" dirty="0" err="1">
                <a:solidFill>
                  <a:srgbClr val="F3901D"/>
                </a:solidFill>
                <a:latin typeface="Bebas Neue" pitchFamily="34" charset="0"/>
              </a:rPr>
              <a:t>FaaS</a:t>
            </a:r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)!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2406367"/>
            <a:ext cx="7920880" cy="138499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Abstracts away computing power from the server used to execute it.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Pay per execution, not per server.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Can scale as large as the limit on your credit card, instantaneously, with no brainpower required.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4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5974" y="961564"/>
            <a:ext cx="8534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3901D"/>
                </a:solidFill>
                <a:latin typeface="Bebas Neue" pitchFamily="34" charset="0"/>
              </a:rPr>
              <a:t>Triggering Functions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07012" y="1765183"/>
            <a:ext cx="3600400" cy="300082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Azure Functions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HTTP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Blob Storage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Queues/Topics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Table Storage/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DocumentDB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3C26B9-3D3F-4A24-BC23-BC70DDDBE78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1792561"/>
            <a:ext cx="3600400" cy="49398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Lambda /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Serverless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 Framework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API Gateway (HTTP)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Streams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S3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Schedule/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Cron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SNS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Alexa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IoT</a:t>
            </a:r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DynamoDB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SES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Cognito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CloudFormation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CloudWatch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Etc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Lato-Light" pitchFamily="34" charset="0"/>
                <a:ea typeface="Raleway" pitchFamily="2" charset="0"/>
              </a:rPr>
              <a:t>…</a:t>
            </a:r>
          </a:p>
          <a:p>
            <a:pPr marL="285750" indent="-285750">
              <a:lnSpc>
                <a:spcPct val="150000"/>
              </a:lnSpc>
              <a:buBlip>
                <a:blip r:embed="rId2"/>
              </a:buBlip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Lato-Light" pitchFamily="34" charset="0"/>
              <a:ea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797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5" grpId="0" build="p"/>
    </p:bldLst>
  </p:timing>
</p:sld>
</file>

<file path=ppt/theme/theme1.xml><?xml version="1.0" encoding="utf-8"?>
<a:theme xmlns:a="http://schemas.openxmlformats.org/drawingml/2006/main" name="Omn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mni Theme">
      <a:majorFont>
        <a:latin typeface="Bebas Neue"/>
        <a:ea typeface=""/>
        <a:cs typeface=""/>
      </a:majorFont>
      <a:minorFont>
        <a:latin typeface="Lato-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irst Slide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401d87b-50bb-41a2-9713-b7b86698e2db">EFQR575P25AT-62-22</_dlc_DocId>
    <_dlc_DocIdUrl xmlns="7401d87b-50bb-41a2-9713-b7b86698e2db">
      <Url>https://bp.omniresources.com/BP/OmniU/_layouts/DocIdRedir.aspx?ID=EFQR575P25AT-62-22</Url>
      <Description>EFQR575P25AT-62-22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771CBA9B8D7D4EAB55348E11CDFA3F" ma:contentTypeVersion="0" ma:contentTypeDescription="Create a new document." ma:contentTypeScope="" ma:versionID="737d2cda4fb8d122403c9d88c2c61ddf">
  <xsd:schema xmlns:xsd="http://www.w3.org/2001/XMLSchema" xmlns:xs="http://www.w3.org/2001/XMLSchema" xmlns:p="http://schemas.microsoft.com/office/2006/metadata/properties" xmlns:ns2="7401d87b-50bb-41a2-9713-b7b86698e2db" targetNamespace="http://schemas.microsoft.com/office/2006/metadata/properties" ma:root="true" ma:fieldsID="6839f2fdccd6add0742fc31a91a2d782" ns2:_="">
    <xsd:import namespace="7401d87b-50bb-41a2-9713-b7b86698e2db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1d87b-50bb-41a2-9713-b7b86698e2d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B45849-B4BF-41EB-84BF-C11A744B1FA2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339CEF0-3504-4032-8CD4-FC3EB753FBDB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401d87b-50bb-41a2-9713-b7b86698e2db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D871270-AE57-435D-AABB-DA43138A73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1d87b-50bb-41a2-9713-b7b86698e2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CFD9E70-470E-4702-AAED-4A0418A3CD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2240</TotalTime>
  <Words>709</Words>
  <Application>Microsoft Office PowerPoint</Application>
  <PresentationFormat>On-screen Show (4:3)</PresentationFormat>
  <Paragraphs>127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Bebas Neue</vt:lpstr>
      <vt:lpstr>BeforeBreakfast Medium</vt:lpstr>
      <vt:lpstr>Calibri</vt:lpstr>
      <vt:lpstr>Lato</vt:lpstr>
      <vt:lpstr>Lato Light</vt:lpstr>
      <vt:lpstr>Lato-Light</vt:lpstr>
      <vt:lpstr>Open Sans Light</vt:lpstr>
      <vt:lpstr>Raleway</vt:lpstr>
      <vt:lpstr>Segoe Script</vt:lpstr>
      <vt:lpstr>Omni Theme</vt:lpstr>
      <vt:lpstr>First Slide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ubu</dc:creator>
  <cp:lastModifiedBy>Mike Rosack</cp:lastModifiedBy>
  <cp:revision>63</cp:revision>
  <dcterms:created xsi:type="dcterms:W3CDTF">2015-01-28T17:34:31Z</dcterms:created>
  <dcterms:modified xsi:type="dcterms:W3CDTF">2017-02-09T22:22:28Z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7795a15e-a592-45da-aa1c-a3bff7afade5</vt:lpwstr>
  </property>
  <property fmtid="{D5CDD505-2E9C-101B-9397-08002B2CF9AE}" pid="3" name="ContentTypeId">
    <vt:lpwstr>0x01010035771CBA9B8D7D4EAB55348E11CDFA3F</vt:lpwstr>
  </property>
</Properties>
</file>